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58" r:id="rId4"/>
    <p:sldId id="260" r:id="rId5"/>
    <p:sldId id="263" r:id="rId6"/>
    <p:sldId id="259" r:id="rId7"/>
    <p:sldId id="262" r:id="rId8"/>
    <p:sldId id="257" r:id="rId9"/>
    <p:sldId id="265" r:id="rId10"/>
    <p:sldId id="267" r:id="rId11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336600"/>
    <a:srgbClr val="6600CC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5" d="100"/>
          <a:sy n="125" d="100"/>
        </p:scale>
        <p:origin x="119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6245-3548-4CB2-B719-394232F083DF}" type="datetimeFigureOut">
              <a:rPr lang="sr-Latn-RS" smtClean="0"/>
              <a:t>26.5.2020.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3FE1-E618-4B96-8D3B-29CFB7EB4EC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78811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6245-3548-4CB2-B719-394232F083DF}" type="datetimeFigureOut">
              <a:rPr lang="sr-Latn-RS" smtClean="0"/>
              <a:t>26.5.2020.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3FE1-E618-4B96-8D3B-29CFB7EB4EC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172470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6245-3548-4CB2-B719-394232F083DF}" type="datetimeFigureOut">
              <a:rPr lang="sr-Latn-RS" smtClean="0"/>
              <a:t>26.5.2020.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3FE1-E618-4B96-8D3B-29CFB7EB4EC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4164210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6245-3548-4CB2-B719-394232F083DF}" type="datetimeFigureOut">
              <a:rPr lang="sr-Latn-RS" smtClean="0"/>
              <a:t>26.5.2020.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3FE1-E618-4B96-8D3B-29CFB7EB4EC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2381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6245-3548-4CB2-B719-394232F083DF}" type="datetimeFigureOut">
              <a:rPr lang="sr-Latn-RS" smtClean="0"/>
              <a:t>26.5.2020.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3FE1-E618-4B96-8D3B-29CFB7EB4EC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030112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6245-3548-4CB2-B719-394232F083DF}" type="datetimeFigureOut">
              <a:rPr lang="sr-Latn-RS" smtClean="0"/>
              <a:t>26.5.2020.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3FE1-E618-4B96-8D3B-29CFB7EB4EC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0074173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6245-3548-4CB2-B719-394232F083DF}" type="datetimeFigureOut">
              <a:rPr lang="sr-Latn-RS" smtClean="0"/>
              <a:t>26.5.2020.</a:t>
            </a:fld>
            <a:endParaRPr lang="sr-Latn-R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3FE1-E618-4B96-8D3B-29CFB7EB4EC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8246783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6245-3548-4CB2-B719-394232F083DF}" type="datetimeFigureOut">
              <a:rPr lang="sr-Latn-RS" smtClean="0"/>
              <a:t>26.5.2020.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3FE1-E618-4B96-8D3B-29CFB7EB4EC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6509700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6245-3548-4CB2-B719-394232F083DF}" type="datetimeFigureOut">
              <a:rPr lang="sr-Latn-RS" smtClean="0"/>
              <a:t>26.5.2020.</a:t>
            </a:fld>
            <a:endParaRPr lang="sr-Latn-R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3FE1-E618-4B96-8D3B-29CFB7EB4EC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8683790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6245-3548-4CB2-B719-394232F083DF}" type="datetimeFigureOut">
              <a:rPr lang="sr-Latn-RS" smtClean="0"/>
              <a:t>26.5.2020.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3FE1-E618-4B96-8D3B-29CFB7EB4EC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21080075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r-Latn-R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36245-3548-4CB2-B719-394232F083DF}" type="datetimeFigureOut">
              <a:rPr lang="sr-Latn-RS" smtClean="0"/>
              <a:t>26.5.2020.</a:t>
            </a:fld>
            <a:endParaRPr lang="sr-Latn-R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23FE1-E618-4B96-8D3B-29CFB7EB4EC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7976610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sr-Latn-R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r-Latn-R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36245-3548-4CB2-B719-394232F083DF}" type="datetimeFigureOut">
              <a:rPr lang="sr-Latn-RS" smtClean="0"/>
              <a:t>26.5.2020.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23FE1-E618-4B96-8D3B-29CFB7EB4ECD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903850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0.jpeg"/><Relationship Id="rId4" Type="http://schemas.openxmlformats.org/officeDocument/2006/relationships/image" Target="../media/image9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1" r="14604" b="9915"/>
          <a:stretch/>
        </p:blipFill>
        <p:spPr>
          <a:xfrm>
            <a:off x="2195736" y="-2998"/>
            <a:ext cx="4392488" cy="683612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24328" y="354722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27. 5. 2020.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79512" y="406930"/>
            <a:ext cx="1518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Радна свеска </a:t>
            </a:r>
          </a:p>
          <a:p>
            <a:r>
              <a:rPr lang="sr-Cyrl-RS" dirty="0"/>
              <a:t>страна 76.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2715726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2122786"/>
              </p:ext>
            </p:extLst>
          </p:nvPr>
        </p:nvGraphicFramePr>
        <p:xfrm>
          <a:off x="0" y="0"/>
          <a:ext cx="9144000" cy="6870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Slide" r:id="rId3" imgW="4571967" imgH="3429060" progId="PowerPoint.Slide.8">
                  <p:embed/>
                </p:oleObj>
              </mc:Choice>
              <mc:Fallback>
                <p:oleObj name="Slide" r:id="rId3" imgW="4571967" imgH="3429060" progId="PowerPoint.Slide.8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9144000" cy="6870700"/>
                      </a:xfrm>
                      <a:prstGeom prst="rect">
                        <a:avLst/>
                      </a:prstGeom>
                      <a:solidFill>
                        <a:srgbClr val="FF0000">
                          <a:alpha val="41176"/>
                        </a:srgbClr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6089026" y="76926"/>
            <a:ext cx="16417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/>
              <a:t>2</a:t>
            </a:r>
            <a:r>
              <a:rPr lang="sr-Latn-RS" sz="2400" dirty="0"/>
              <a:t>7</a:t>
            </a:r>
            <a:r>
              <a:rPr lang="sr-Cyrl-RS" sz="2400" dirty="0"/>
              <a:t>. 5. 2020.</a:t>
            </a:r>
            <a:endParaRPr lang="sr-Latn-RS" sz="2400" dirty="0"/>
          </a:p>
        </p:txBody>
      </p:sp>
      <p:sp>
        <p:nvSpPr>
          <p:cNvPr id="4" name="TextBox 3"/>
          <p:cNvSpPr txBox="1"/>
          <p:nvPr/>
        </p:nvSpPr>
        <p:spPr>
          <a:xfrm>
            <a:off x="2123728" y="9491"/>
            <a:ext cx="26542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dirty="0"/>
              <a:t>Домаћи задатак</a:t>
            </a:r>
            <a:endParaRPr lang="sr-Latn-RS" sz="2800" dirty="0"/>
          </a:p>
        </p:txBody>
      </p:sp>
      <p:pic>
        <p:nvPicPr>
          <p:cNvPr id="5" name="Picture 2" descr="768F907A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" t="56063" r="57134" b="34357"/>
          <a:stretch/>
        </p:blipFill>
        <p:spPr bwMode="auto">
          <a:xfrm>
            <a:off x="539552" y="620688"/>
            <a:ext cx="3709220" cy="5652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870" y="725678"/>
            <a:ext cx="3914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>
                <a:latin typeface="Arial" pitchFamily="34" charset="0"/>
                <a:cs typeface="Arial" pitchFamily="34" charset="0"/>
              </a:rPr>
              <a:t>1</a:t>
            </a:r>
            <a:r>
              <a:rPr lang="sr-Latn-RS" sz="1600" b="1" dirty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45757" y="1412776"/>
            <a:ext cx="41229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sz="2000" b="1" dirty="0">
                <a:latin typeface="Arial" pitchFamily="34" charset="0"/>
                <a:cs typeface="Arial" pitchFamily="34" charset="0"/>
              </a:rPr>
              <a:t>a)</a:t>
            </a:r>
            <a:endParaRPr lang="sr-Latn-R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2" descr="768F907A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" t="67333" r="36589" b="22793"/>
          <a:stretch/>
        </p:blipFill>
        <p:spPr bwMode="auto">
          <a:xfrm>
            <a:off x="539553" y="1276730"/>
            <a:ext cx="5328592" cy="555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716344" y="2060993"/>
            <a:ext cx="5186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/>
              <a:t>_______________________________________</a:t>
            </a:r>
            <a:endParaRPr lang="sr-Latn-RS" sz="20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127260" y="2924944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>
                <a:latin typeface="Arial" pitchFamily="34" charset="0"/>
                <a:cs typeface="Arial" pitchFamily="34" charset="0"/>
              </a:rPr>
              <a:t>б</a:t>
            </a:r>
            <a:r>
              <a:rPr lang="sr-Latn-RS" sz="2000" b="1" dirty="0">
                <a:latin typeface="Arial" pitchFamily="34" charset="0"/>
                <a:cs typeface="Arial" pitchFamily="34" charset="0"/>
              </a:rPr>
              <a:t>)</a:t>
            </a:r>
            <a:endParaRPr lang="sr-Latn-R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2" name="Picture 2" descr="768F907A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" t="78914" r="40763" b="11594"/>
          <a:stretch/>
        </p:blipFill>
        <p:spPr bwMode="auto">
          <a:xfrm>
            <a:off x="565967" y="2852936"/>
            <a:ext cx="5206181" cy="4721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716343" y="3551569"/>
            <a:ext cx="5186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/>
              <a:t>_______________________________________</a:t>
            </a:r>
            <a:endParaRPr lang="sr-Latn-RS" sz="20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111231" y="4437112"/>
            <a:ext cx="428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>
                <a:latin typeface="Arial" pitchFamily="34" charset="0"/>
                <a:cs typeface="Arial" pitchFamily="34" charset="0"/>
              </a:rPr>
              <a:t>в</a:t>
            </a:r>
            <a:r>
              <a:rPr lang="sr-Latn-RS" sz="2000" b="1" dirty="0">
                <a:latin typeface="Arial" pitchFamily="34" charset="0"/>
                <a:cs typeface="Arial" pitchFamily="34" charset="0"/>
              </a:rPr>
              <a:t>)</a:t>
            </a:r>
            <a:endParaRPr lang="sr-Latn-RS" sz="16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 descr="768F907A"/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02" t="90737" r="22575" b="253"/>
          <a:stretch/>
        </p:blipFill>
        <p:spPr bwMode="auto">
          <a:xfrm>
            <a:off x="558049" y="4405287"/>
            <a:ext cx="6869340" cy="463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746070" y="5085184"/>
            <a:ext cx="518603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000" b="1" dirty="0"/>
              <a:t>_______________________________________</a:t>
            </a:r>
            <a:endParaRPr lang="sr-Latn-RS" sz="20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82070" y="5506686"/>
            <a:ext cx="81636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Препиши</a:t>
            </a:r>
            <a:r>
              <a:rPr lang="sr-Cyrl-R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задатке писаним словима у свеску. Пажљиво прочитај задатак. </a:t>
            </a:r>
            <a:endParaRPr lang="sr-Latn-R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82070" y="5929656"/>
            <a:ext cx="67855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Напиши и </a:t>
            </a:r>
            <a:r>
              <a:rPr lang="sr-Cyrl-RS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реши</a:t>
            </a:r>
            <a:r>
              <a:rPr lang="sr-Cyrl-R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бројни израз. Збир и разлику стави у заграду.</a:t>
            </a:r>
            <a:endParaRPr lang="sr-Latn-R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82070" y="6364890"/>
            <a:ext cx="73453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Сликај урађен домаћи задатак и </a:t>
            </a:r>
            <a:r>
              <a:rPr lang="sr-Cyrl-RS" b="1" u="sng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пошаљи</a:t>
            </a:r>
            <a:r>
              <a:rPr lang="sr-Cyrl-RS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 учитељици. </a:t>
            </a:r>
            <a:endParaRPr lang="sr-Latn-RS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78107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/>
      <p:bldP spid="1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/>
              <a:t>Провери, ако је потребно исправи грешке</a:t>
            </a:r>
            <a:r>
              <a:rPr lang="sr-Cyrl-RS" dirty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0302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F3F3F3"/>
              </a:clrFrom>
              <a:clrTo>
                <a:srgbClr val="F3F3F3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0" t="3476" r="15744" b="48510"/>
          <a:stretch/>
        </p:blipFill>
        <p:spPr>
          <a:xfrm>
            <a:off x="251519" y="44624"/>
            <a:ext cx="8043395" cy="676875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2003872" y="211098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59</a:t>
            </a:r>
            <a:endParaRPr lang="sr-Latn-R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2509842" y="1638417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46</a:t>
            </a:r>
            <a:endParaRPr lang="sr-Latn-R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3131840" y="2110980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89</a:t>
            </a:r>
            <a:endParaRPr lang="sr-Latn-R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652324" y="117675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44</a:t>
            </a:r>
            <a:endParaRPr lang="sr-Latn-R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5724128" y="210008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52</a:t>
            </a:r>
            <a:endParaRPr lang="sr-Latn-R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22841" y="1638416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22</a:t>
            </a:r>
            <a:endParaRPr lang="sr-Latn-R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768700" y="1196752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65</a:t>
            </a:r>
            <a:endParaRPr lang="sr-Latn-R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7308304" y="1626471"/>
            <a:ext cx="4956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35</a:t>
            </a:r>
            <a:endParaRPr lang="sr-Latn-R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65608" y="3284984"/>
            <a:ext cx="3701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(54 + 45) – 36 = 99 – 36 = 63</a:t>
            </a:r>
            <a:endParaRPr lang="sr-Latn-RS" sz="2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4519662" y="3292829"/>
            <a:ext cx="3701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(65 – 20) – 12 = 45 – 12 = 33</a:t>
            </a:r>
            <a:endParaRPr lang="sr-Latn-RS" sz="24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571562" y="4005064"/>
            <a:ext cx="3701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(67 – 35) + 48 = 32 + 48 = 80</a:t>
            </a:r>
            <a:endParaRPr lang="sr-Latn-RS" sz="2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4511854" y="4009220"/>
            <a:ext cx="37016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(41 + 11) + 33 = 52 + 33 = 85</a:t>
            </a:r>
            <a:endParaRPr lang="sr-Latn-RS" sz="24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2521187" y="5877272"/>
            <a:ext cx="35092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23 + 14 + 32 = 37 + 32 = 69</a:t>
            </a:r>
            <a:endParaRPr lang="sr-Latn-R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3314870" y="6237312"/>
            <a:ext cx="3594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Укупно има 69 кокошака.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250603418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8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1" t="51777" r="16029" b="36308"/>
          <a:stretch/>
        </p:blipFill>
        <p:spPr>
          <a:xfrm>
            <a:off x="35496" y="404664"/>
            <a:ext cx="9114660" cy="191036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20" t="63692" r="55155" b="12743"/>
          <a:stretch/>
        </p:blipFill>
        <p:spPr>
          <a:xfrm>
            <a:off x="64727" y="2564904"/>
            <a:ext cx="4557330" cy="3778267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539552" y="1129011"/>
            <a:ext cx="3839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42 + (42 + 12) = 42 + 54 = 96  </a:t>
            </a:r>
            <a:endParaRPr lang="sr-Latn-R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635574" y="1484032"/>
            <a:ext cx="5914504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Девојчице имају заједно 96 динара,</a:t>
            </a:r>
          </a:p>
          <a:p>
            <a:r>
              <a:rPr lang="sr-Cyrl-RS" sz="2400" b="1" dirty="0"/>
              <a:t>могу да купе свеску која кошта 90 динара.</a:t>
            </a:r>
            <a:endParaRPr lang="sr-Latn-RS" sz="24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466455" y="4782343"/>
            <a:ext cx="357822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32 + 17 – 26 = 49 – 26 = 23 </a:t>
            </a:r>
            <a:endParaRPr lang="sr-Latn-RS" sz="24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135889" y="3645024"/>
            <a:ext cx="235513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(32 + 17) – Х = 26</a:t>
            </a:r>
            <a:endParaRPr lang="sr-Latn-RS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6275994" y="4126287"/>
            <a:ext cx="15600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49 – Х = 26</a:t>
            </a:r>
            <a:endParaRPr lang="sr-Latn-R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286044" y="4505575"/>
            <a:ext cx="162897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Х = 49 – 26 </a:t>
            </a:r>
            <a:endParaRPr lang="sr-Latn-RS" sz="24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6286044" y="4974553"/>
            <a:ext cx="957313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sr-Cyrl-RS" sz="2400" b="1" dirty="0"/>
              <a:t>Х = 23</a:t>
            </a:r>
            <a:endParaRPr lang="sr-Latn-RS" sz="2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5715422" y="5459635"/>
            <a:ext cx="22797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Пр. 49 – 23 = 26 </a:t>
            </a:r>
            <a:endParaRPr lang="sr-Latn-RS" sz="2400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6366241" y="3068960"/>
            <a:ext cx="1301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rgbClr val="FF0000"/>
                </a:solidFill>
              </a:rPr>
              <a:t>2. начин</a:t>
            </a:r>
            <a:endParaRPr lang="sr-Latn-RS" sz="2400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259632" y="4312005"/>
            <a:ext cx="13019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dirty="0">
                <a:solidFill>
                  <a:srgbClr val="FF0000"/>
                </a:solidFill>
              </a:rPr>
              <a:t>1. начин</a:t>
            </a:r>
            <a:endParaRPr lang="sr-Latn-RS" sz="2400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403648" y="5589240"/>
            <a:ext cx="407066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400" b="1" dirty="0"/>
              <a:t>Дечак је изгубио 23 сличице.</a:t>
            </a:r>
            <a:endParaRPr lang="sr-Latn-RS" sz="2400" b="1" dirty="0"/>
          </a:p>
        </p:txBody>
      </p:sp>
    </p:spTree>
    <p:extLst>
      <p:ext uri="{BB962C8B-B14F-4D97-AF65-F5344CB8AC3E}">
        <p14:creationId xmlns:p14="http://schemas.microsoft.com/office/powerpoint/2010/main" val="427014369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 animBg="1"/>
      <p:bldP spid="11" grpId="0"/>
      <p:bldP spid="12" grpId="0"/>
      <p:bldP spid="13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DEDED"/>
              </a:clrFrom>
              <a:clrTo>
                <a:srgbClr val="EDEDED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69" t="63963" r="17032" b="12744"/>
          <a:stretch/>
        </p:blipFill>
        <p:spPr>
          <a:xfrm>
            <a:off x="4820965" y="-23030"/>
            <a:ext cx="4321277" cy="3734725"/>
          </a:xfrm>
          <a:prstGeom prst="rect">
            <a:avLst/>
          </a:prstGeom>
        </p:spPr>
      </p:pic>
      <p:sp>
        <p:nvSpPr>
          <p:cNvPr id="3" name="AutoShape 4" descr="Cat clip art download free vergilis clipart 5 - ClipartBar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r-Latn-RS"/>
          </a:p>
        </p:txBody>
      </p:sp>
      <p:pic>
        <p:nvPicPr>
          <p:cNvPr id="1038" name="Picture 14" descr="Room Clip Art at Clker.com - vector clip art online, royalty free ..."/>
          <p:cNvPicPr>
            <a:picLocks noChangeAspect="1" noChangeArrowheads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01" r="11042"/>
          <a:stretch/>
        </p:blipFill>
        <p:spPr bwMode="auto">
          <a:xfrm>
            <a:off x="0" y="319381"/>
            <a:ext cx="4932040" cy="4531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2" descr="Cat vector graphic Instant download SVG file for Cricut | Etsy"/>
          <p:cNvPicPr>
            <a:picLocks noChangeAspect="1" noChangeArrowheads="1"/>
          </p:cNvPicPr>
          <p:nvPr/>
        </p:nvPicPr>
        <p:blipFill rotWithShape="1"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262" t="14338" r="22538" b="9599"/>
          <a:stretch/>
        </p:blipFill>
        <p:spPr bwMode="auto">
          <a:xfrm>
            <a:off x="2235013" y="4005064"/>
            <a:ext cx="796106" cy="1204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Clip art kitten and butterfly wallpaper clipart clipart kid ...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96" y="2492896"/>
            <a:ext cx="648072" cy="7676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6" descr="Kitten Clipart Free - Cliparts.co | Cats art drawing, Kitten ...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3489" y="2266084"/>
            <a:ext cx="447675" cy="638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0" descr="Clipart Illustration of a Cute Little Black Cat"/>
          <p:cNvPicPr>
            <a:picLocks noChangeAspect="1" noChangeArrowheads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355976" y="2445650"/>
            <a:ext cx="834411" cy="917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Arrow Connector 8"/>
          <p:cNvCxnSpPr/>
          <p:nvPr/>
        </p:nvCxnSpPr>
        <p:spPr>
          <a:xfrm flipH="1">
            <a:off x="665821" y="2445650"/>
            <a:ext cx="1800200" cy="307160"/>
          </a:xfrm>
          <a:prstGeom prst="straightConnector1">
            <a:avLst/>
          </a:prstGeom>
          <a:ln w="4762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2831164" y="2432066"/>
            <a:ext cx="1737555" cy="167164"/>
          </a:xfrm>
          <a:prstGeom prst="straightConnector1">
            <a:avLst/>
          </a:prstGeom>
          <a:ln w="4762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H="1">
            <a:off x="2607326" y="2499966"/>
            <a:ext cx="11096" cy="1361082"/>
          </a:xfrm>
          <a:prstGeom prst="straightConnector1">
            <a:avLst/>
          </a:prstGeom>
          <a:ln w="47625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497458" y="2266084"/>
            <a:ext cx="1968562" cy="354794"/>
          </a:xfrm>
          <a:prstGeom prst="straightConnector1">
            <a:avLst/>
          </a:prstGeom>
          <a:ln w="47625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72362" y="2904259"/>
            <a:ext cx="1751366" cy="1231786"/>
          </a:xfrm>
          <a:prstGeom prst="straightConnector1">
            <a:avLst/>
          </a:prstGeom>
          <a:ln w="47625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524762" y="2904259"/>
            <a:ext cx="3975230" cy="276248"/>
          </a:xfrm>
          <a:prstGeom prst="straightConnector1">
            <a:avLst/>
          </a:prstGeom>
          <a:ln w="47625">
            <a:solidFill>
              <a:srgbClr val="00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flipH="1" flipV="1">
            <a:off x="524763" y="3260518"/>
            <a:ext cx="1710250" cy="1032578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/>
          <p:nvPr/>
        </p:nvCxnSpPr>
        <p:spPr>
          <a:xfrm flipV="1">
            <a:off x="2618422" y="3260516"/>
            <a:ext cx="1881570" cy="1032580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/>
          <p:nvPr/>
        </p:nvCxnSpPr>
        <p:spPr>
          <a:xfrm flipV="1">
            <a:off x="2466020" y="2876706"/>
            <a:ext cx="1" cy="1128359"/>
          </a:xfrm>
          <a:prstGeom prst="straightConnector1">
            <a:avLst/>
          </a:prstGeom>
          <a:ln w="476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flipH="1" flipV="1">
            <a:off x="2831164" y="2620878"/>
            <a:ext cx="1641229" cy="214037"/>
          </a:xfrm>
          <a:prstGeom prst="straightConnector1">
            <a:avLst/>
          </a:prstGeom>
          <a:ln w="476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/>
          <p:nvPr/>
        </p:nvCxnSpPr>
        <p:spPr>
          <a:xfrm flipH="1" flipV="1">
            <a:off x="524764" y="2904260"/>
            <a:ext cx="3975228" cy="83056"/>
          </a:xfrm>
          <a:prstGeom prst="straightConnector1">
            <a:avLst/>
          </a:prstGeom>
          <a:ln w="476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Arrow Connector 62"/>
          <p:cNvCxnSpPr>
            <a:endCxn id="14" idx="0"/>
          </p:cNvCxnSpPr>
          <p:nvPr/>
        </p:nvCxnSpPr>
        <p:spPr>
          <a:xfrm flipH="1">
            <a:off x="2633066" y="2987316"/>
            <a:ext cx="1991728" cy="1017748"/>
          </a:xfrm>
          <a:prstGeom prst="straightConnector1">
            <a:avLst/>
          </a:prstGeom>
          <a:ln w="47625">
            <a:solidFill>
              <a:srgbClr val="FFFF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6444208" y="2778093"/>
            <a:ext cx="20537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/>
              <a:t>У  соби  су </a:t>
            </a:r>
            <a:endParaRPr lang="sr-Latn-RS" sz="3200" dirty="0"/>
          </a:p>
        </p:txBody>
      </p:sp>
      <p:sp>
        <p:nvSpPr>
          <p:cNvPr id="66" name="TextBox 65"/>
          <p:cNvSpPr txBox="1"/>
          <p:nvPr/>
        </p:nvSpPr>
        <p:spPr>
          <a:xfrm>
            <a:off x="5724128" y="3168100"/>
            <a:ext cx="158030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3200" dirty="0"/>
              <a:t>4  маце.</a:t>
            </a:r>
            <a:endParaRPr lang="sr-Latn-RS" sz="3200" dirty="0"/>
          </a:p>
        </p:txBody>
      </p:sp>
    </p:spTree>
    <p:extLst>
      <p:ext uri="{BB962C8B-B14F-4D97-AF65-F5344CB8AC3E}">
        <p14:creationId xmlns:p14="http://schemas.microsoft.com/office/powerpoint/2010/main" val="267614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2000"/>
                                        <p:tgtEl>
                                          <p:spTgt spid="10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0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5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6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BE9EA"/>
              </a:clrFrom>
              <a:clrTo>
                <a:srgbClr val="EBE9E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88" t="4525" r="17014" b="7517"/>
          <a:stretch/>
        </p:blipFill>
        <p:spPr>
          <a:xfrm rot="10800000">
            <a:off x="2483765" y="0"/>
            <a:ext cx="4411907" cy="68133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596336" y="260648"/>
            <a:ext cx="12827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Latn-RS" dirty="0"/>
              <a:t>2</a:t>
            </a:r>
            <a:r>
              <a:rPr lang="sr-Cyrl-RS" dirty="0"/>
              <a:t>7</a:t>
            </a:r>
            <a:r>
              <a:rPr lang="sr-Latn-RS" dirty="0"/>
              <a:t>. 5. 2020.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9512" y="406930"/>
            <a:ext cx="15181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Радна свеска </a:t>
            </a:r>
          </a:p>
          <a:p>
            <a:r>
              <a:rPr lang="sr-Cyrl-RS" dirty="0"/>
              <a:t>страна 77.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96521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2780928"/>
            <a:ext cx="681571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sz="2800" b="1" dirty="0"/>
              <a:t>Провери, ако је потребно исправи грешке</a:t>
            </a:r>
            <a:r>
              <a:rPr lang="sr-Cyrl-RS" dirty="0"/>
              <a:t>.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903027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AE8E9"/>
              </a:clrFrom>
              <a:clrTo>
                <a:srgbClr val="EAE8E9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7" t="7761" r="14652" b="13769"/>
          <a:stretch/>
        </p:blipFill>
        <p:spPr>
          <a:xfrm rot="10800000">
            <a:off x="2195736" y="106300"/>
            <a:ext cx="5040560" cy="6734666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386805" y="1041754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42 + 38 = 80</a:t>
            </a:r>
            <a:endParaRPr lang="sr-Latn-RS" dirty="0"/>
          </a:p>
        </p:txBody>
      </p:sp>
      <p:sp>
        <p:nvSpPr>
          <p:cNvPr id="6" name="TextBox 5"/>
          <p:cNvSpPr txBox="1"/>
          <p:nvPr/>
        </p:nvSpPr>
        <p:spPr>
          <a:xfrm>
            <a:off x="6300192" y="6443770"/>
            <a:ext cx="3097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К</a:t>
            </a:r>
            <a:endParaRPr lang="sr-Latn-RS" dirty="0"/>
          </a:p>
        </p:txBody>
      </p:sp>
      <p:sp>
        <p:nvSpPr>
          <p:cNvPr id="7" name="TextBox 6"/>
          <p:cNvSpPr txBox="1"/>
          <p:nvPr/>
        </p:nvSpPr>
        <p:spPr>
          <a:xfrm>
            <a:off x="3779913" y="1233949"/>
            <a:ext cx="2592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b="1" dirty="0"/>
              <a:t>Алекса је укупно урадио  80</a:t>
            </a:r>
          </a:p>
          <a:p>
            <a:r>
              <a:rPr lang="sr-Cyrl-RS" sz="1400" b="1" dirty="0"/>
              <a:t> задатака.</a:t>
            </a:r>
            <a:endParaRPr lang="sr-Latn-RS" sz="1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491880" y="2060848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88 – 35 = 53</a:t>
            </a:r>
            <a:endParaRPr lang="sr-Latn-RS" dirty="0"/>
          </a:p>
        </p:txBody>
      </p:sp>
      <p:sp>
        <p:nvSpPr>
          <p:cNvPr id="9" name="TextBox 8"/>
          <p:cNvSpPr txBox="1"/>
          <p:nvPr/>
        </p:nvSpPr>
        <p:spPr>
          <a:xfrm>
            <a:off x="5814927" y="6443770"/>
            <a:ext cx="332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И</a:t>
            </a:r>
            <a:endParaRPr lang="sr-Latn-RS" dirty="0"/>
          </a:p>
        </p:txBody>
      </p:sp>
      <p:sp>
        <p:nvSpPr>
          <p:cNvPr id="10" name="TextBox 9"/>
          <p:cNvSpPr txBox="1"/>
          <p:nvPr/>
        </p:nvSpPr>
        <p:spPr>
          <a:xfrm>
            <a:off x="3779912" y="2245514"/>
            <a:ext cx="2829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b="1" dirty="0"/>
              <a:t>Дуњи је остало да уради још 53 задатка.</a:t>
            </a:r>
            <a:endParaRPr lang="sr-Latn-RS" sz="14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507962" y="3270992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92 – 72 = 20</a:t>
            </a:r>
            <a:endParaRPr lang="sr-Latn-RS" dirty="0"/>
          </a:p>
        </p:txBody>
      </p:sp>
      <p:sp>
        <p:nvSpPr>
          <p:cNvPr id="12" name="TextBox 11"/>
          <p:cNvSpPr txBox="1"/>
          <p:nvPr/>
        </p:nvSpPr>
        <p:spPr>
          <a:xfrm>
            <a:off x="3779911" y="3455658"/>
            <a:ext cx="2829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b="1" dirty="0"/>
              <a:t>Огњену  је остало да уради још 20 задатка.</a:t>
            </a:r>
            <a:endParaRPr lang="sr-Latn-RS" sz="14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3613840" y="648492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Т</a:t>
            </a:r>
            <a:endParaRPr lang="sr-Latn-RS" dirty="0"/>
          </a:p>
        </p:txBody>
      </p:sp>
      <p:sp>
        <p:nvSpPr>
          <p:cNvPr id="14" name="TextBox 13"/>
          <p:cNvSpPr txBox="1"/>
          <p:nvPr/>
        </p:nvSpPr>
        <p:spPr>
          <a:xfrm>
            <a:off x="5436096" y="6474827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Т</a:t>
            </a:r>
            <a:endParaRPr lang="sr-Latn-RS" dirty="0"/>
          </a:p>
        </p:txBody>
      </p:sp>
      <p:sp>
        <p:nvSpPr>
          <p:cNvPr id="15" name="TextBox 14"/>
          <p:cNvSpPr txBox="1"/>
          <p:nvPr/>
        </p:nvSpPr>
        <p:spPr>
          <a:xfrm>
            <a:off x="3246111" y="4437112"/>
            <a:ext cx="27831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24 + (24 +12) = 24 + 36 = 60</a:t>
            </a:r>
            <a:endParaRPr lang="sr-Latn-RS" dirty="0"/>
          </a:p>
        </p:txBody>
      </p:sp>
      <p:sp>
        <p:nvSpPr>
          <p:cNvPr id="16" name="TextBox 15"/>
          <p:cNvSpPr txBox="1"/>
          <p:nvPr/>
        </p:nvSpPr>
        <p:spPr>
          <a:xfrm>
            <a:off x="2697398" y="6514463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М</a:t>
            </a:r>
            <a:endParaRPr lang="sr-Latn-RS" dirty="0"/>
          </a:p>
        </p:txBody>
      </p:sp>
      <p:sp>
        <p:nvSpPr>
          <p:cNvPr id="17" name="TextBox 16"/>
          <p:cNvSpPr txBox="1"/>
          <p:nvPr/>
        </p:nvSpPr>
        <p:spPr>
          <a:xfrm>
            <a:off x="4455336" y="6471635"/>
            <a:ext cx="38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М</a:t>
            </a:r>
            <a:endParaRPr lang="sr-Latn-RS" dirty="0"/>
          </a:p>
        </p:txBody>
      </p:sp>
      <p:sp>
        <p:nvSpPr>
          <p:cNvPr id="18" name="TextBox 17"/>
          <p:cNvSpPr txBox="1"/>
          <p:nvPr/>
        </p:nvSpPr>
        <p:spPr>
          <a:xfrm>
            <a:off x="3851920" y="4621778"/>
            <a:ext cx="282997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b="1" dirty="0"/>
              <a:t>Милица је урадила 60 задтака.</a:t>
            </a:r>
            <a:endParaRPr lang="sr-Latn-RS" sz="14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3460784" y="5603340"/>
            <a:ext cx="13292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68 + 31 = 99</a:t>
            </a:r>
            <a:endParaRPr lang="sr-Latn-RS" dirty="0"/>
          </a:p>
        </p:txBody>
      </p:sp>
      <p:sp>
        <p:nvSpPr>
          <p:cNvPr id="20" name="TextBox 19"/>
          <p:cNvSpPr txBox="1"/>
          <p:nvPr/>
        </p:nvSpPr>
        <p:spPr>
          <a:xfrm>
            <a:off x="3981649" y="6471635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r-Cyrl-RS" dirty="0"/>
              <a:t>Е</a:t>
            </a:r>
            <a:endParaRPr lang="sr-Latn-RS" dirty="0"/>
          </a:p>
        </p:txBody>
      </p:sp>
      <p:sp>
        <p:nvSpPr>
          <p:cNvPr id="21" name="TextBox 20"/>
          <p:cNvSpPr txBox="1"/>
          <p:nvPr/>
        </p:nvSpPr>
        <p:spPr>
          <a:xfrm>
            <a:off x="3876610" y="5818783"/>
            <a:ext cx="282997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RS" sz="1400" b="1" dirty="0"/>
              <a:t>Стефан је укупно урадио 99</a:t>
            </a:r>
          </a:p>
          <a:p>
            <a:r>
              <a:rPr lang="sr-Cyrl-RS" sz="1400" b="1" dirty="0"/>
              <a:t>задатака.</a:t>
            </a:r>
            <a:endParaRPr lang="sr-Latn-RS" sz="1400" b="1" dirty="0"/>
          </a:p>
        </p:txBody>
      </p:sp>
    </p:spTree>
    <p:extLst>
      <p:ext uri="{BB962C8B-B14F-4D97-AF65-F5344CB8AC3E}">
        <p14:creationId xmlns:p14="http://schemas.microsoft.com/office/powerpoint/2010/main" val="81058248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lackboard Vector Clip Art Royalty Free Download - Vector Graphics ..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29" t="4229" r="3518" b="6158"/>
          <a:stretch/>
        </p:blipFill>
        <p:spPr bwMode="auto">
          <a:xfrm>
            <a:off x="764771" y="145366"/>
            <a:ext cx="7606146" cy="66834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2293514" y="2011812"/>
            <a:ext cx="4912123" cy="1253753"/>
          </a:xfrm>
          <a:prstGeom prst="rect">
            <a:avLst/>
          </a:prstGeom>
          <a:noFill/>
        </p:spPr>
        <p:txBody>
          <a:bodyPr wrap="none" lIns="91440" tIns="45720" rIns="91440" bIns="45720">
            <a:prstTxWarp prst="textSlantDown">
              <a:avLst/>
            </a:prstTxWarp>
            <a:sp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sr-Cyrl-RS" sz="6600" b="1" cap="none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Математика</a:t>
            </a:r>
            <a:endParaRPr lang="en-US" sz="6600" b="1" cap="none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873891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25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7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37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37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375" fill="hold">
                                          <p:stCondLst>
                                            <p:cond delay="7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375" fill="hold">
                                          <p:stCondLst>
                                            <p:cond delay="1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333</Words>
  <Application>Microsoft Office PowerPoint</Application>
  <PresentationFormat>Projekcija na ekranu (4:3)</PresentationFormat>
  <Paragraphs>68</Paragraphs>
  <Slides>10</Slides>
  <Notes>0</Notes>
  <HiddenSlides>0</HiddenSlides>
  <MMClips>0</MMClips>
  <ScaleCrop>false</ScaleCrop>
  <HeadingPairs>
    <vt:vector size="8" baseType="variant">
      <vt:variant>
        <vt:lpstr>Korišćeni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Ugrađeni OLE serveri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4" baseType="lpstr">
      <vt:lpstr>Arial</vt:lpstr>
      <vt:lpstr>Calibri</vt:lpstr>
      <vt:lpstr>Office Theme</vt:lpstr>
      <vt:lpstr>Slide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katarina</dc:creator>
  <cp:lastModifiedBy>Goran Barišić Vektor Art DOO</cp:lastModifiedBy>
  <cp:revision>22</cp:revision>
  <dcterms:created xsi:type="dcterms:W3CDTF">2020-05-01T13:49:12Z</dcterms:created>
  <dcterms:modified xsi:type="dcterms:W3CDTF">2020-05-26T09:03:50Z</dcterms:modified>
</cp:coreProperties>
</file>